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notesMasterIdLst>
    <p:notesMasterId r:id="rId19"/>
  </p:notesMasterIdLst>
  <p:sldIdLst>
    <p:sldId id="256" r:id="rId2"/>
    <p:sldId id="293" r:id="rId3"/>
    <p:sldId id="286" r:id="rId4"/>
    <p:sldId id="278" r:id="rId5"/>
    <p:sldId id="287" r:id="rId6"/>
    <p:sldId id="279" r:id="rId7"/>
    <p:sldId id="280" r:id="rId8"/>
    <p:sldId id="281" r:id="rId9"/>
    <p:sldId id="282" r:id="rId10"/>
    <p:sldId id="294" r:id="rId11"/>
    <p:sldId id="283" r:id="rId12"/>
    <p:sldId id="284" r:id="rId13"/>
    <p:sldId id="288" r:id="rId14"/>
    <p:sldId id="290" r:id="rId15"/>
    <p:sldId id="291" r:id="rId16"/>
    <p:sldId id="292" r:id="rId17"/>
    <p:sldId id="285" r:id="rId18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4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Terlizzi" userId="00bb5746c753403a" providerId="LiveId" clId="{2B59D9E2-635F-4A89-9A59-F98762D33369}"/>
    <pc:docChg chg="undo custSel addSld delSld modSld">
      <pc:chgData name="Andrea Terlizzi" userId="00bb5746c753403a" providerId="LiveId" clId="{2B59D9E2-635F-4A89-9A59-F98762D33369}" dt="2025-11-24T11:24:15.127" v="95" actId="20577"/>
      <pc:docMkLst>
        <pc:docMk/>
      </pc:docMkLst>
      <pc:sldChg chg="modSp add modAnim">
        <pc:chgData name="Andrea Terlizzi" userId="00bb5746c753403a" providerId="LiveId" clId="{2B59D9E2-635F-4A89-9A59-F98762D33369}" dt="2025-11-24T11:24:15.127" v="95" actId="20577"/>
        <pc:sldMkLst>
          <pc:docMk/>
          <pc:sldMk cId="1781116823" sldId="294"/>
        </pc:sldMkLst>
        <pc:spChg chg="mod">
          <ac:chgData name="Andrea Terlizzi" userId="00bb5746c753403a" providerId="LiveId" clId="{2B59D9E2-635F-4A89-9A59-F98762D33369}" dt="2025-11-24T11:24:15.127" v="95" actId="20577"/>
          <ac:spMkLst>
            <pc:docMk/>
            <pc:sldMk cId="1781116823" sldId="294"/>
            <ac:spMk id="3" creationId="{4AAF903E-5997-3B17-0972-20FB80029403}"/>
          </ac:spMkLst>
        </pc:spChg>
      </pc:sldChg>
      <pc:sldChg chg="new del">
        <pc:chgData name="Andrea Terlizzi" userId="00bb5746c753403a" providerId="LiveId" clId="{2B59D9E2-635F-4A89-9A59-F98762D33369}" dt="2025-11-24T11:17:58.085" v="1" actId="680"/>
        <pc:sldMkLst>
          <pc:docMk/>
          <pc:sldMk cId="3846109283" sldId="29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00bb5746c753403a/Documenti/_UNIFI/TIROCINI/_Tirocini%20PI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Chart!$A$1:$A$5</c:f>
              <c:strCache>
                <c:ptCount val="5"/>
                <c:pt idx="0">
                  <c:v>Pubblica Amministrazione e istituzioni</c:v>
                </c:pt>
                <c:pt idx="1">
                  <c:v>Ricerca, formazione e cultura</c:v>
                </c:pt>
                <c:pt idx="2">
                  <c:v>Associazioni politiche, di categoria, sindacali e datoriali</c:v>
                </c:pt>
                <c:pt idx="3">
                  <c:v>Imprese e consulenza</c:v>
                </c:pt>
                <c:pt idx="4">
                  <c:v>Organizzazioni no-profit e terzo settore</c:v>
                </c:pt>
              </c:strCache>
            </c:strRef>
          </c:cat>
          <c:val>
            <c:numRef>
              <c:f>Chart!$B$1:$B$5</c:f>
              <c:numCache>
                <c:formatCode>General</c:formatCode>
                <c:ptCount val="5"/>
                <c:pt idx="0">
                  <c:v>23</c:v>
                </c:pt>
                <c:pt idx="1">
                  <c:v>9</c:v>
                </c:pt>
                <c:pt idx="2">
                  <c:v>7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F9-4E53-B0DD-7AB9DA3716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80683087"/>
        <c:axId val="1080686927"/>
      </c:barChart>
      <c:catAx>
        <c:axId val="108068308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80686927"/>
        <c:crosses val="autoZero"/>
        <c:auto val="1"/>
        <c:lblAlgn val="ctr"/>
        <c:lblOffset val="100"/>
        <c:noMultiLvlLbl val="0"/>
      </c:catAx>
      <c:valAx>
        <c:axId val="1080686927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8068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>
          <a:solidFill>
            <a:sysClr val="windowText" lastClr="000000"/>
          </a:solidFill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3T17:33:40.85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1,'7'4,"-1"-1,1 1,0-1,0-1,0 1,0-1,0 0,1-1,-1 0,1 0,-1 0,11-2,21 5,108 13,1-7,181-12,-141 0,1533 1,-1646 6,0 2,-1 4,78 22,-56-12,110 10,-104-28,-78-4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3T17:34:17.43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20,'5'0,"5"0,6 0,4 0,8 0,4 0,0 0,4-4,0-2,-1 1,-8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3T17:34:31.16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0,'2073'0'0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3T17:33:44.8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1 215,'0'1,"0"-1,1 1,-1 0,0-1,1 1,-1-1,0 1,1-1,-1 1,1-1,-1 1,1-1,-1 1,1-1,-1 0,1 1,0-1,-1 0,1 0,-1 1,1-1,0 0,-1 0,1 0,0 0,-1 0,1 0,0 0,-1 0,2 0,0 1,44 5,0-2,71-1,-46-3,2087 5,-1161-7,-469-40,-59 2,-79 8,25 7,-186 18,1119-10,-871 20,6082-3,-6518-2,0-2,65-15,34-4,12 15,67-7,-149 8,122 3,-145 5,-20 1,1 2,-1 1,0 1,0 2,-1 0,39 19,-26-12,78 22,116 3,-202-35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3T17:33:46.75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1,'16'0,"1"2,-1 0,0 0,1 2,-1 0,15 7,92 44,-98-41,0-2,0-1,1 0,1-2,0-1,53 8,-48-14,-14-2,1 2,29 5,-29-2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3T17:33:49.87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1,'2'2,"-1"1,0 0,1-1,0 0,-1 1,1-1,0 0,0 0,0 0,1 0,-1 0,0 0,1-1,-1 1,1-1,4 2,1 2,11 8,0-1,1-1,0-1,1 0,0-2,1 0,-1-2,1 0,1-2,-1 0,35 1,-41-5,0 0,0 2,0 0,-1 0,1 2,-1 0,1 1,-1 0,-1 1,1 1,-1 0,0 1,13 10,52 44,-54-39,2-1,0-2,1-1,1-1,1-2,43 18,-54-26,-21-5,-35-4,21 0,-12 0,-234-18,175 11,-144 5,136 4,69-1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3T17:33:57.56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0,'0'684'0,"3156"-684"0,-3156-684 0,-3156 684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3T17:34:07.8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0,'4666'0'0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3T17:34:10.81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0,'3733'0'0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23T17:34:13.2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0,'8632'0'0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3T17:34:15.48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0,'5'0,"5"0,6 0,4 0,8 0,3 0,2 0,7 0,6 0,0 5,-3 1,-10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5B959-8B34-4995-83C0-C1AC163590A9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F6429-8799-4115-8440-2C6F8D1A3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1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777B0-4C3F-F602-6F59-7DD91AD0B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3EF044-3623-825A-1396-D3871B36FD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FBCCB9-F12B-4FEB-E724-870D2BCFBA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FC43E-11D8-50BB-682D-3E0001D5DB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638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42EF8-90CD-F500-56A2-0379A674A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57C858-24F2-ABA8-3A40-7B76A89089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2CCF14-1878-ED7B-4113-654F05A18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2B6E1-501C-E9D2-D4FD-BABB033177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223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65164-03A3-7438-8387-64F9BB033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4221BA-AD88-EEE0-4B2F-BB37D7070C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7181B3-96E3-197E-B24B-7E47D2B49E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0F5BD-059E-FA14-043C-EB8BA2202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63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80812-CF11-8A0E-B280-2253981B6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3E57F6-7965-0EDC-AA1E-C058759B2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955A24-300F-9E2C-3395-A981C8556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4D1B3E-CB8A-8E8F-012C-14D26EAF9C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58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ABFA3-D454-27FD-2AA0-D3EC2E5FC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6DC81A-D95F-169E-5180-09B0C83549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1F7611-93F2-95E0-10A4-8D6F1BA0CA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F5705-3685-F339-FF40-FDAD86560D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50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7D3FA-C662-8FD5-8FDD-F14F7390B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495F82-25B1-247E-C506-1C0C497BA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AF5D8E-47C9-8814-67F0-FB85AD4E83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426C5-C129-9341-81A2-72E1B9441A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19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13A29-2E60-DBCC-4219-2CF084E9D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FE85F6-8C3F-383E-A961-0F3DFD1906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400351-DE35-558E-1E85-EF5CFFC6CF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7334C-D6C5-8B0E-1FA5-2AEBC379A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24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95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770F9-15B4-1F05-1F80-2275C97E6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F7D8D7-3825-D2E9-9BC3-0B582D4D20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FE8DD3-268E-D5CA-664E-975BA4220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F5FFB-C45C-78BB-20DB-9602CB5440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66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C8DA9-D2DD-9403-038E-94AD008AD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F2F5CE-4438-4BF7-141C-158024A925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506BC0-7666-389E-25F1-256E16CC01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60648-821C-A180-D3B5-6307E4EB4F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0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70978-0F5F-BBC7-6D40-580263336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99429A-A4F0-BDF6-57EC-6A47040A0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1CCB6-13E5-2458-31B3-7A37AFCCDC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C8B09-9432-4A6F-74C4-AF64FB0594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51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8B2BD-B136-7DCF-F97C-F0622310F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C48D3B-4836-67EE-657B-19A4A1235B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48C29B-B7B5-E6BD-30FA-6621418BC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B971D-8514-7897-56B9-0F8FA199F7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34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54B65-0728-BAF6-0D7B-0D20CFF28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8F16AC-DF86-0D3B-E0CB-77BC80D25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0152F6-7CDA-E5ED-D591-D66CBF933E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6816A-6C60-6AE2-DB5A-E70AAABEB1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39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8E2FB-D994-44E2-5D58-F9F65A53D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CE32FA-DDAC-3037-D6AC-6EBF2FE4E1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D08968-226B-2507-5B23-5DDD814B9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7A967E-0F28-C68A-A7E7-76F00828EC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97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C90B8-B21E-D40C-AF37-867B41180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F371B-9729-208C-C6E6-51764A839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04470C-D61D-6E1B-F99E-9525066316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BF4033-C3C0-710B-20F3-91D825C966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F6429-8799-4115-8440-2C6F8D1A32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29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21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1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2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5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19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65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4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8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4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1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2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8964EE0-FD58-43A2-AEA6-FF951416072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A9E7006-E917-47D6-820B-64C017E07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7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.terlizzi@unifi.i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irocinio.scpol@unifi.it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ol.unifi.it/stage/stud_jsp/login.js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irocinio.scpol@unifi.i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2E00-491E-8F07-AE4E-16F51BFFE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597" y="57873"/>
            <a:ext cx="12014522" cy="2685327"/>
          </a:xfrm>
        </p:spPr>
        <p:txBody>
          <a:bodyPr>
            <a:normAutofit/>
          </a:bodyPr>
          <a:lstStyle/>
          <a:p>
            <a:r>
              <a:rPr lang="it-IT" sz="3000" dirty="0"/>
              <a:t>PIM E IL MONDO DEL LAVORO:</a:t>
            </a:r>
            <a:br>
              <a:rPr lang="it-IT" sz="3000" dirty="0"/>
            </a:br>
            <a:br>
              <a:rPr lang="it-IT" sz="3000" dirty="0"/>
            </a:br>
            <a:r>
              <a:rPr lang="it-IT" sz="3000" dirty="0"/>
              <a:t>Aspetti organizzativi e procedurali dei tirocini</a:t>
            </a:r>
            <a:endParaRPr lang="it-IT" sz="30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4B45C-0CB5-900C-640F-0D688EEBA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97" y="2743200"/>
            <a:ext cx="12006806" cy="4016414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600" dirty="0"/>
              <a:t>Andrea Terlizzi</a:t>
            </a:r>
          </a:p>
          <a:p>
            <a:endParaRPr lang="it-IT" sz="2400" dirty="0"/>
          </a:p>
          <a:p>
            <a:r>
              <a:rPr lang="it-IT" sz="2400" dirty="0"/>
              <a:t>Responsabile per i tirocini del corso di laurea magistrale PIM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24.11.2025</a:t>
            </a:r>
          </a:p>
        </p:txBody>
      </p:sp>
    </p:spTree>
    <p:extLst>
      <p:ext uri="{BB962C8B-B14F-4D97-AF65-F5344CB8AC3E}">
        <p14:creationId xmlns:p14="http://schemas.microsoft.com/office/powerpoint/2010/main" val="2303788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2BE1D-58F8-08A2-B843-6497E60BC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F903E-5997-3B17-0972-20FB80029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Corso di </a:t>
            </a:r>
            <a:r>
              <a:rPr lang="en-US" sz="3200" b="1" dirty="0" err="1"/>
              <a:t>formazione</a:t>
            </a:r>
            <a:r>
              <a:rPr lang="en-US" sz="3200" b="1" dirty="0"/>
              <a:t> </a:t>
            </a:r>
            <a:r>
              <a:rPr lang="en-US" sz="3200" b="1" dirty="0" err="1"/>
              <a:t>sulla</a:t>
            </a:r>
            <a:r>
              <a:rPr lang="en-US" sz="3200" b="1" dirty="0"/>
              <a:t> </a:t>
            </a:r>
            <a:r>
              <a:rPr lang="en-US" sz="3200" b="1" dirty="0" err="1"/>
              <a:t>sicurezza</a:t>
            </a:r>
            <a:endParaRPr lang="en-US" sz="3200" b="1" dirty="0"/>
          </a:p>
          <a:p>
            <a:pPr marL="0" indent="0">
              <a:buNone/>
            </a:pPr>
            <a:endParaRPr lang="en-US" sz="2500" dirty="0"/>
          </a:p>
          <a:p>
            <a:r>
              <a:rPr lang="en-US" sz="2300" dirty="0"/>
              <a:t>Per </a:t>
            </a:r>
            <a:r>
              <a:rPr lang="en-US" sz="2300" dirty="0" err="1"/>
              <a:t>svolgere</a:t>
            </a:r>
            <a:r>
              <a:rPr lang="en-US" sz="2300" dirty="0"/>
              <a:t> il </a:t>
            </a:r>
            <a:r>
              <a:rPr lang="en-US" sz="2300" dirty="0" err="1"/>
              <a:t>tirocinio</a:t>
            </a:r>
            <a:r>
              <a:rPr lang="en-US" sz="2300" dirty="0"/>
              <a:t> </a:t>
            </a:r>
            <a:r>
              <a:rPr lang="it-IT" sz="2300" dirty="0"/>
              <a:t>è </a:t>
            </a:r>
            <a:r>
              <a:rPr lang="it-IT" sz="2300" b="1" dirty="0"/>
              <a:t>obbligatorio</a:t>
            </a:r>
            <a:r>
              <a:rPr lang="it-IT" sz="2300" dirty="0"/>
              <a:t> seguire il Corso di Formazione in materia di Sicurezza nei Luoghi di Lavoro </a:t>
            </a:r>
          </a:p>
          <a:p>
            <a:endParaRPr lang="it-IT" sz="2300" dirty="0"/>
          </a:p>
          <a:p>
            <a:r>
              <a:rPr lang="it-IT" sz="2300" dirty="0"/>
              <a:t>Al termine del corso di formazione di base di 4 ore, che si svolgerà online, lo studente è tenuto a superare un test. Le indicazioni per prenotarsi al test vengono fornite alla fine del corso di formazione on line</a:t>
            </a:r>
          </a:p>
          <a:p>
            <a:endParaRPr lang="it-IT" sz="2300" dirty="0"/>
          </a:p>
          <a:p>
            <a:r>
              <a:rPr lang="it-IT" sz="2300" dirty="0"/>
              <a:t>Una volta superato il test, per ottenere l'attestato è necessario inviare una richiesta formale tramite la propria mail istituzionale all'indirizzo </a:t>
            </a:r>
            <a:r>
              <a:rPr lang="it-IT" sz="2300" dirty="0" err="1"/>
              <a:t>corsisicurezzastudenti@sc-politiche.unifi</a:t>
            </a:r>
            <a:r>
              <a:rPr lang="it-IT" sz="2300" dirty="0"/>
              <a:t> specificando il proprio NOME, COGNOME, MATRICOLA, DATA DI SVOLGIMENTO DEL CORSO</a:t>
            </a:r>
          </a:p>
          <a:p>
            <a:endParaRPr lang="it-IT" sz="2300" dirty="0"/>
          </a:p>
          <a:p>
            <a:r>
              <a:rPr lang="it-IT" sz="2300" dirty="0"/>
              <a:t>Una volta acquisito l’attestato, questo dovrà essere allegato al progetto formativo al momento dell’attivazione del tirocinio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78111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1FFFF-1AD4-8DF4-00C3-B113436CF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F8771-3077-87E7-32F0-00EEED875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Fine </a:t>
            </a:r>
            <a:r>
              <a:rPr lang="en-US" sz="3200" b="1" dirty="0" err="1"/>
              <a:t>tirocinio</a:t>
            </a:r>
            <a:endParaRPr lang="en-US" sz="3200" b="1" dirty="0"/>
          </a:p>
          <a:p>
            <a:pPr marL="0" indent="0">
              <a:buNone/>
            </a:pPr>
            <a:endParaRPr lang="en-US" sz="2500" dirty="0"/>
          </a:p>
          <a:p>
            <a:pPr marL="457200" indent="-457200">
              <a:buFont typeface="+mj-lt"/>
              <a:buAutoNum type="arabicPeriod"/>
            </a:pPr>
            <a:r>
              <a:rPr lang="it-IT" sz="2500" dirty="0"/>
              <a:t>Colloquio con il Tutor universitario</a:t>
            </a:r>
          </a:p>
          <a:p>
            <a:pPr marL="0" indent="0">
              <a:buNone/>
            </a:pPr>
            <a:r>
              <a:rPr lang="it-IT" sz="2500" dirty="0"/>
              <a:t>→ Si riferisce sull’esperienza svolta</a:t>
            </a:r>
          </a:p>
          <a:p>
            <a:pPr marL="0" indent="0">
              <a:buNone/>
            </a:pPr>
            <a:endParaRPr lang="it-IT" sz="2500" dirty="0"/>
          </a:p>
          <a:p>
            <a:pPr marL="457200" indent="-457200">
              <a:buFont typeface="+mj-lt"/>
              <a:buAutoNum type="arabicPeriod" startAt="2"/>
            </a:pPr>
            <a:r>
              <a:rPr lang="it-IT" sz="2500" dirty="0"/>
              <a:t>Compilazione dei questionari finali (online) a cura di</a:t>
            </a:r>
          </a:p>
          <a:p>
            <a:pPr marL="0" indent="0">
              <a:buNone/>
            </a:pPr>
            <a:r>
              <a:rPr lang="it-IT" sz="2500" dirty="0"/>
              <a:t>→ Studentessa o studente</a:t>
            </a:r>
          </a:p>
          <a:p>
            <a:pPr marL="0" indent="0">
              <a:buNone/>
            </a:pPr>
            <a:r>
              <a:rPr lang="it-IT" sz="2500" dirty="0"/>
              <a:t>→ Tutor aziendale</a:t>
            </a:r>
          </a:p>
          <a:p>
            <a:pPr marL="0" indent="0">
              <a:buNone/>
            </a:pPr>
            <a:r>
              <a:rPr lang="it-IT" sz="2500" dirty="0"/>
              <a:t>→ Tutor universitario</a:t>
            </a:r>
          </a:p>
          <a:p>
            <a:pPr marL="0" indent="0">
              <a:buNone/>
            </a:pPr>
            <a:endParaRPr lang="it-IT" sz="2500" dirty="0"/>
          </a:p>
          <a:p>
            <a:pPr marL="457200" indent="-457200">
              <a:buFont typeface="+mj-lt"/>
              <a:buAutoNum type="arabicPeriod" startAt="3"/>
            </a:pPr>
            <a:r>
              <a:rPr lang="it-IT" sz="2500" dirty="0"/>
              <a:t>Relazione Finale</a:t>
            </a:r>
          </a:p>
          <a:p>
            <a:pPr marL="0" indent="0">
              <a:buNone/>
            </a:pPr>
            <a:r>
              <a:rPr lang="it-IT" sz="2500" dirty="0"/>
              <a:t>→ Redatta online dal Tutor aziendale e approvata dal Tutor universitario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11468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E0EE4-53E6-DD68-5FB1-329C112A8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FA45E-B1F2-FD9C-D92D-2501A5F44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Riconoscimento di attività lavorativa o tirocinio già svolto</a:t>
            </a:r>
          </a:p>
          <a:p>
            <a:pPr marL="0" indent="0">
              <a:buNone/>
            </a:pPr>
            <a:endParaRPr lang="en-US" sz="2500" b="1" dirty="0"/>
          </a:p>
          <a:p>
            <a:pPr>
              <a:buNone/>
            </a:pPr>
            <a:r>
              <a:rPr lang="it-IT" sz="2400" b="1" dirty="0"/>
              <a:t>Requisiti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/>
              <a:t>Attività già svolta o in corso</a:t>
            </a:r>
            <a:br>
              <a:rPr lang="it-IT" sz="2400" dirty="0"/>
            </a:br>
            <a:r>
              <a:rPr lang="it-IT" sz="2400" dirty="0"/>
              <a:t>(lavorativa o di tirocinio presso enti/aziende)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400" dirty="0"/>
              <a:t>Compatibilità con gli obiettivi formativi del Corso di Laurea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  <a:p>
            <a:pPr>
              <a:buNone/>
            </a:pPr>
            <a:r>
              <a:rPr lang="it-IT" sz="2400" b="1" dirty="0"/>
              <a:t>Procedura</a:t>
            </a:r>
          </a:p>
          <a:p>
            <a:pPr>
              <a:buFont typeface="+mj-lt"/>
              <a:buAutoNum type="arabicPeriod"/>
            </a:pPr>
            <a:r>
              <a:rPr lang="it-IT" sz="2400" dirty="0"/>
              <a:t>Compilare il modulo di richiesta riconoscimento</a:t>
            </a:r>
          </a:p>
          <a:p>
            <a:pPr>
              <a:buFont typeface="+mj-lt"/>
              <a:buAutoNum type="arabicPeriod"/>
            </a:pPr>
            <a:r>
              <a:rPr lang="it-IT" sz="2400" dirty="0"/>
              <a:t>Allegare attestazione dell’attività svolta</a:t>
            </a:r>
          </a:p>
          <a:p>
            <a:pPr>
              <a:buFont typeface="+mj-lt"/>
              <a:buAutoNum type="arabicPeriod"/>
            </a:pPr>
            <a:r>
              <a:rPr lang="it-IT" sz="2400" dirty="0"/>
              <a:t>Consegna documentazione al docente responsabile dei tirocini</a:t>
            </a:r>
          </a:p>
          <a:p>
            <a:pPr>
              <a:buFont typeface="+mj-lt"/>
              <a:buAutoNum type="arabicPeriod"/>
            </a:pPr>
            <a:r>
              <a:rPr lang="it-IT" sz="2400" dirty="0"/>
              <a:t>Attendere approvazione da parte degli organi del </a:t>
            </a:r>
            <a:r>
              <a:rPr lang="it-IT" sz="2400" dirty="0" err="1"/>
              <a:t>CdL</a:t>
            </a:r>
            <a:endParaRPr lang="it-IT" sz="2400" dirty="0"/>
          </a:p>
          <a:p>
            <a:pPr>
              <a:buFont typeface="+mj-lt"/>
              <a:buAutoNum type="arabicPeriod"/>
            </a:pPr>
            <a:r>
              <a:rPr lang="it-IT" sz="2400" dirty="0"/>
              <a:t>Consegnarla all’Ufficio Stage e Tirocini della Scuola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0" indent="0">
              <a:buNone/>
            </a:pP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2008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368F4-E8DC-16DB-BBB9-CAD8FAD82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741AE-EB30-2CCB-4ECD-DF93E03D7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7421" y="3091543"/>
            <a:ext cx="5557158" cy="6749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/>
              <a:t>Tirocinio</a:t>
            </a:r>
            <a:r>
              <a:rPr lang="en-US" sz="3200" b="1" dirty="0"/>
              <a:t> </a:t>
            </a:r>
            <a:r>
              <a:rPr lang="en-US" sz="3200" b="1" dirty="0" err="1"/>
              <a:t>esteso</a:t>
            </a:r>
            <a:r>
              <a:rPr lang="en-US" sz="3200" b="1" dirty="0"/>
              <a:t> da 12 CFU</a:t>
            </a:r>
          </a:p>
          <a:p>
            <a:pPr marL="0" indent="0">
              <a:buNone/>
            </a:pPr>
            <a:endParaRPr lang="en-US" sz="3200" b="1" dirty="0"/>
          </a:p>
          <a:p>
            <a:endParaRPr lang="it-IT" sz="25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68409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EDA85-CE70-A7D3-BCFD-3812B08C6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B60CF-1D9C-0D20-8A1D-A8E153776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Tirocinio esteso da 12 CFU</a:t>
            </a:r>
          </a:p>
          <a:p>
            <a:pPr marL="0" indent="0">
              <a:buNone/>
            </a:pPr>
            <a:endParaRPr lang="it-IT" sz="3200" b="1" dirty="0"/>
          </a:p>
          <a:p>
            <a:r>
              <a:rPr lang="it-IT" sz="2200" dirty="0"/>
              <a:t>Richiedono maggiore intensità formativa e durata più estesa.</a:t>
            </a:r>
          </a:p>
          <a:p>
            <a:endParaRPr lang="it-IT" sz="2200" dirty="0"/>
          </a:p>
          <a:p>
            <a:r>
              <a:rPr lang="it-IT" sz="2200" dirty="0"/>
              <a:t>Da svolgere presso enti qualificati (es. think tank, istituti di ricerca, Amministrazioni Pubbliche) o tramite programmi internazionali (es. Erasmus </a:t>
            </a:r>
            <a:r>
              <a:rPr lang="it-IT" sz="2200" dirty="0" err="1"/>
              <a:t>Traineeship</a:t>
            </a:r>
            <a:r>
              <a:rPr lang="it-IT" sz="2200" dirty="0"/>
              <a:t>)</a:t>
            </a:r>
          </a:p>
          <a:p>
            <a:endParaRPr lang="it-IT" sz="2200" dirty="0"/>
          </a:p>
          <a:p>
            <a:r>
              <a:rPr lang="it-IT" sz="2200" dirty="0"/>
              <a:t>Tale percorso è direttamente e obbligatoriamente vincolato all'elaborazione di una tesi professionalizzante.</a:t>
            </a:r>
          </a:p>
          <a:p>
            <a:endParaRPr lang="it-IT" sz="2200" dirty="0"/>
          </a:p>
          <a:p>
            <a:r>
              <a:rPr lang="it-IT" sz="2200" dirty="0"/>
              <a:t>Il percorso deve essere formalmente concordato e validato dal responsabile dei tirocini e dal/dalla docente</a:t>
            </a:r>
          </a:p>
          <a:p>
            <a:endParaRPr lang="it-IT" sz="2200" dirty="0"/>
          </a:p>
          <a:p>
            <a:r>
              <a:rPr lang="it-IT" sz="2200" dirty="0"/>
              <a:t>Le esperienze lavorative pregresse degli studenti lavoratori </a:t>
            </a:r>
            <a:r>
              <a:rPr lang="it-IT" sz="2200" b="1" dirty="0"/>
              <a:t>non sono </a:t>
            </a:r>
            <a:r>
              <a:rPr lang="it-IT" sz="2200" dirty="0"/>
              <a:t>ammissibili per questo tipo di tirocini</a:t>
            </a:r>
            <a:endParaRPr lang="en-US" sz="2200" b="1" dirty="0"/>
          </a:p>
          <a:p>
            <a:pPr>
              <a:buFont typeface="Arial" panose="020B0604020202020204" pitchFamily="34" charset="0"/>
              <a:buChar char="•"/>
            </a:pPr>
            <a:endParaRPr lang="it-IT" sz="2200" dirty="0"/>
          </a:p>
          <a:p>
            <a:pPr marL="0" indent="0">
              <a:buNone/>
            </a:pP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10505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93174-80A6-78FD-103E-1FBBFF44E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2BC3D-566F-E8B1-416C-EF84F7B74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Tirocinio esteso da 12 CFU</a:t>
            </a:r>
          </a:p>
          <a:p>
            <a:pPr marL="0" indent="0">
              <a:buNone/>
            </a:pPr>
            <a:endParaRPr lang="it-IT" sz="3200" b="1" dirty="0"/>
          </a:p>
          <a:p>
            <a:r>
              <a:rPr lang="it-IT" sz="2600" dirty="0"/>
              <a:t>Scomposizione dei 15 CFU della prova finale: 9 CFU + 6 CFU</a:t>
            </a:r>
          </a:p>
          <a:p>
            <a:endParaRPr lang="it-IT" sz="2600" dirty="0"/>
          </a:p>
          <a:p>
            <a:pPr lvl="1"/>
            <a:r>
              <a:rPr lang="it-IT" sz="2600" dirty="0"/>
              <a:t>9 CFU (elaborato):  Assegnati per la preparazione dell'elaborato finale, che si presenta con un profilo più snello rispetto alle tesi di natura tradizionale</a:t>
            </a:r>
          </a:p>
          <a:p>
            <a:endParaRPr lang="it-IT" sz="2600" dirty="0"/>
          </a:p>
          <a:p>
            <a:pPr lvl="1"/>
            <a:r>
              <a:rPr lang="it-IT" sz="2600" dirty="0"/>
              <a:t>6 CFU (tirocinio): Riconosciuti specificamente per la parte della tesi strettamente correlata all'esperienza di tirocinio, certificando l'intreccio tra l'attività sul campo e la riflessione accademica</a:t>
            </a:r>
          </a:p>
          <a:p>
            <a:pPr marL="0" indent="0">
              <a:buNone/>
            </a:pP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635737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0F34E-2D70-1207-070A-5A2D78D0D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569F7-4E52-FCAD-DB5A-AD54A2CEA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Tirocinio esteso da 12 CFU: Caratteristiche della tesi</a:t>
            </a:r>
          </a:p>
          <a:p>
            <a:pPr marL="0" indent="0">
              <a:buNone/>
            </a:pPr>
            <a:endParaRPr lang="it-IT" sz="3200" b="1" dirty="0"/>
          </a:p>
          <a:p>
            <a:r>
              <a:rPr lang="it-IT" sz="2600" dirty="0"/>
              <a:t>L’oggetto deve essere intrinsecamente connesso all'attività di tirocinio, privilegiando gli aspetti pratici e applicativi.</a:t>
            </a:r>
          </a:p>
          <a:p>
            <a:endParaRPr lang="it-IT" sz="2600" dirty="0"/>
          </a:p>
          <a:p>
            <a:r>
              <a:rPr lang="it-IT" sz="2600" dirty="0"/>
              <a:t>L’elaborato può assumere la forma di </a:t>
            </a:r>
            <a:r>
              <a:rPr lang="it-IT" sz="2600" dirty="0" err="1"/>
              <a:t>Operational</a:t>
            </a:r>
            <a:r>
              <a:rPr lang="it-IT" sz="2600" dirty="0"/>
              <a:t> Report o Policy Report, con una preponderanza della dimensione empirica (es. analisi di casi, raccomandazioni di policy).</a:t>
            </a:r>
          </a:p>
          <a:p>
            <a:endParaRPr lang="it-IT" sz="2600" dirty="0"/>
          </a:p>
          <a:p>
            <a:r>
              <a:rPr lang="it-IT" sz="2600"/>
              <a:t>E’ consigliata </a:t>
            </a:r>
            <a:r>
              <a:rPr lang="it-IT" sz="2600" dirty="0"/>
              <a:t>la nomina di un/a correlatore/</a:t>
            </a:r>
            <a:r>
              <a:rPr lang="it-IT" sz="2600" dirty="0" err="1"/>
              <a:t>trice</a:t>
            </a:r>
            <a:r>
              <a:rPr lang="it-IT" sz="2600" dirty="0"/>
              <a:t> proveniente dall'ente ospitante, al fine di potenziare la dimensione empirica e il raccordo professionale.</a:t>
            </a:r>
          </a:p>
          <a:p>
            <a:endParaRPr lang="it-IT" sz="2600" dirty="0"/>
          </a:p>
          <a:p>
            <a:r>
              <a:rPr lang="it-IT" sz="2600" dirty="0"/>
              <a:t>Lunghezza minima: L'estensione minima richiesta è di circa 70 pagine.</a:t>
            </a:r>
          </a:p>
          <a:p>
            <a:endParaRPr lang="it-IT" sz="2600" b="1" dirty="0"/>
          </a:p>
          <a:p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3854501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FAD7C-7205-5220-84AB-2E146EBBB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0B13E-1A4A-0E5B-E561-14876B682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Contatti</a:t>
            </a:r>
          </a:p>
          <a:p>
            <a:pPr marL="0" indent="0">
              <a:buNone/>
            </a:pPr>
            <a:endParaRPr lang="it-IT" sz="3200" b="1" dirty="0"/>
          </a:p>
          <a:p>
            <a:r>
              <a:rPr lang="it-IT" sz="2500" dirty="0"/>
              <a:t>Tutor universitario: </a:t>
            </a:r>
            <a:r>
              <a:rPr lang="it-IT" sz="2500" dirty="0">
                <a:hlinkClick r:id="rId3"/>
              </a:rPr>
              <a:t>andrea.terlizzi@unifi.it</a:t>
            </a:r>
            <a:endParaRPr lang="it-IT" sz="2500" dirty="0"/>
          </a:p>
          <a:p>
            <a:endParaRPr lang="it-IT" sz="2500" dirty="0"/>
          </a:p>
          <a:p>
            <a:r>
              <a:rPr lang="it-IT" sz="2500" dirty="0"/>
              <a:t>Referenti amministrativi: Federico Ciarlo e Angela Giannetti (</a:t>
            </a:r>
            <a:r>
              <a:rPr lang="it-IT" sz="2500" dirty="0">
                <a:hlinkClick r:id="rId4"/>
              </a:rPr>
              <a:t>tirocinio.scpol@unifi.it</a:t>
            </a:r>
            <a:r>
              <a:rPr lang="it-IT" sz="2500" dirty="0"/>
              <a:t>)</a:t>
            </a:r>
          </a:p>
          <a:p>
            <a:endParaRPr lang="it-IT" sz="2500" dirty="0"/>
          </a:p>
          <a:p>
            <a:pPr marL="0" indent="0">
              <a:buNone/>
            </a:pPr>
            <a:r>
              <a:rPr lang="it-IT" sz="2500" dirty="0"/>
              <a:t> </a:t>
            </a:r>
          </a:p>
          <a:p>
            <a:pPr marL="0" indent="0">
              <a:buNone/>
            </a:pPr>
            <a:endParaRPr lang="it-IT" sz="2400" dirty="0"/>
          </a:p>
          <a:p>
            <a:pPr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0" indent="0">
              <a:buNone/>
            </a:pPr>
            <a:endParaRPr lang="en-US" sz="2500" b="1" dirty="0"/>
          </a:p>
        </p:txBody>
      </p:sp>
    </p:spTree>
    <p:extLst>
      <p:ext uri="{BB962C8B-B14F-4D97-AF65-F5344CB8AC3E}">
        <p14:creationId xmlns:p14="http://schemas.microsoft.com/office/powerpoint/2010/main" val="186841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E69F5B-2036-705E-956F-DEE4CAD4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tirocini nel piano di studio</a:t>
            </a:r>
          </a:p>
        </p:txBody>
      </p:sp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68B2F60B-93AD-B4C7-16D1-DCA0556E54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0952" y="2233061"/>
            <a:ext cx="6651056" cy="432174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put penna 9">
                <a:extLst>
                  <a:ext uri="{FF2B5EF4-FFF2-40B4-BE49-F238E27FC236}">
                    <a16:creationId xmlns:a16="http://schemas.microsoft.com/office/drawing/2014/main" id="{AD0AD2FF-FB88-3AFD-2C8B-22EA241090A3}"/>
                  </a:ext>
                </a:extLst>
              </p14:cNvPr>
              <p14:cNvContentPartPr/>
              <p14:nvPr/>
            </p14:nvContentPartPr>
            <p14:xfrm>
              <a:off x="3137665" y="4456402"/>
              <a:ext cx="1252800" cy="59040"/>
            </p14:xfrm>
          </p:contentPart>
        </mc:Choice>
        <mc:Fallback xmlns="">
          <p:pic>
            <p:nvPicPr>
              <p:cNvPr id="10" name="Input penna 9">
                <a:extLst>
                  <a:ext uri="{FF2B5EF4-FFF2-40B4-BE49-F238E27FC236}">
                    <a16:creationId xmlns:a16="http://schemas.microsoft.com/office/drawing/2014/main" id="{AD0AD2FF-FB88-3AFD-2C8B-22EA241090A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83665" y="4348762"/>
                <a:ext cx="1360440" cy="27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put penna 10">
                <a:extLst>
                  <a:ext uri="{FF2B5EF4-FFF2-40B4-BE49-F238E27FC236}">
                    <a16:creationId xmlns:a16="http://schemas.microsoft.com/office/drawing/2014/main" id="{599D22ED-5E9C-1581-E289-F3079FD23AD2}"/>
                  </a:ext>
                </a:extLst>
              </p14:cNvPr>
              <p14:cNvContentPartPr/>
              <p14:nvPr/>
            </p14:nvContentPartPr>
            <p14:xfrm>
              <a:off x="3224065" y="4638922"/>
              <a:ext cx="5589000" cy="88200"/>
            </p14:xfrm>
          </p:contentPart>
        </mc:Choice>
        <mc:Fallback xmlns="">
          <p:pic>
            <p:nvPicPr>
              <p:cNvPr id="11" name="Input penna 10">
                <a:extLst>
                  <a:ext uri="{FF2B5EF4-FFF2-40B4-BE49-F238E27FC236}">
                    <a16:creationId xmlns:a16="http://schemas.microsoft.com/office/drawing/2014/main" id="{599D22ED-5E9C-1581-E289-F3079FD23AD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70425" y="4530922"/>
                <a:ext cx="5696640" cy="30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Input penna 11">
                <a:extLst>
                  <a:ext uri="{FF2B5EF4-FFF2-40B4-BE49-F238E27FC236}">
                    <a16:creationId xmlns:a16="http://schemas.microsoft.com/office/drawing/2014/main" id="{436C0742-7A89-B1ED-1E5A-E6AA84946D83}"/>
                  </a:ext>
                </a:extLst>
              </p14:cNvPr>
              <p14:cNvContentPartPr/>
              <p14:nvPr/>
            </p14:nvContentPartPr>
            <p14:xfrm>
              <a:off x="9143905" y="4417882"/>
              <a:ext cx="224640" cy="64440"/>
            </p14:xfrm>
          </p:contentPart>
        </mc:Choice>
        <mc:Fallback xmlns="">
          <p:pic>
            <p:nvPicPr>
              <p:cNvPr id="12" name="Input penna 11">
                <a:extLst>
                  <a:ext uri="{FF2B5EF4-FFF2-40B4-BE49-F238E27FC236}">
                    <a16:creationId xmlns:a16="http://schemas.microsoft.com/office/drawing/2014/main" id="{436C0742-7A89-B1ED-1E5A-E6AA84946D8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089905" y="4310242"/>
                <a:ext cx="332280" cy="28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3" name="Input penna 12">
                <a:extLst>
                  <a:ext uri="{FF2B5EF4-FFF2-40B4-BE49-F238E27FC236}">
                    <a16:creationId xmlns:a16="http://schemas.microsoft.com/office/drawing/2014/main" id="{77030A6D-B3DF-B10C-5885-0038F104A2B7}"/>
                  </a:ext>
                </a:extLst>
              </p14:cNvPr>
              <p14:cNvContentPartPr/>
              <p14:nvPr/>
            </p14:nvContentPartPr>
            <p14:xfrm>
              <a:off x="9124465" y="4629562"/>
              <a:ext cx="322920" cy="156600"/>
            </p14:xfrm>
          </p:contentPart>
        </mc:Choice>
        <mc:Fallback xmlns="">
          <p:pic>
            <p:nvPicPr>
              <p:cNvPr id="13" name="Input penna 12">
                <a:extLst>
                  <a:ext uri="{FF2B5EF4-FFF2-40B4-BE49-F238E27FC236}">
                    <a16:creationId xmlns:a16="http://schemas.microsoft.com/office/drawing/2014/main" id="{77030A6D-B3DF-B10C-5885-0038F104A2B7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070465" y="4521922"/>
                <a:ext cx="430560" cy="37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5" name="Input penna 14">
                <a:extLst>
                  <a:ext uri="{FF2B5EF4-FFF2-40B4-BE49-F238E27FC236}">
                    <a16:creationId xmlns:a16="http://schemas.microsoft.com/office/drawing/2014/main" id="{FD5B57D5-C3EA-B296-7E37-A8D970760DDB}"/>
                  </a:ext>
                </a:extLst>
              </p14:cNvPr>
              <p14:cNvContentPartPr/>
              <p14:nvPr/>
            </p14:nvContentPartPr>
            <p14:xfrm>
              <a:off x="3320545" y="5605882"/>
              <a:ext cx="1136520" cy="246600"/>
            </p14:xfrm>
          </p:contentPart>
        </mc:Choice>
        <mc:Fallback xmlns="">
          <p:pic>
            <p:nvPicPr>
              <p:cNvPr id="15" name="Input penna 14">
                <a:extLst>
                  <a:ext uri="{FF2B5EF4-FFF2-40B4-BE49-F238E27FC236}">
                    <a16:creationId xmlns:a16="http://schemas.microsoft.com/office/drawing/2014/main" id="{FD5B57D5-C3EA-B296-7E37-A8D970760DD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266545" y="5497882"/>
                <a:ext cx="1244160" cy="46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" name="Input penna 16">
                <a:extLst>
                  <a:ext uri="{FF2B5EF4-FFF2-40B4-BE49-F238E27FC236}">
                    <a16:creationId xmlns:a16="http://schemas.microsoft.com/office/drawing/2014/main" id="{86CA47CA-A70F-8440-07D8-69A35DE5B450}"/>
                  </a:ext>
                </a:extLst>
              </p14:cNvPr>
              <p14:cNvContentPartPr/>
              <p14:nvPr/>
            </p14:nvContentPartPr>
            <p14:xfrm>
              <a:off x="3396211" y="6129918"/>
              <a:ext cx="1680120" cy="720"/>
            </p14:xfrm>
          </p:contentPart>
        </mc:Choice>
        <mc:Fallback xmlns="">
          <p:pic>
            <p:nvPicPr>
              <p:cNvPr id="17" name="Input penna 16">
                <a:extLst>
                  <a:ext uri="{FF2B5EF4-FFF2-40B4-BE49-F238E27FC236}">
                    <a16:creationId xmlns:a16="http://schemas.microsoft.com/office/drawing/2014/main" id="{86CA47CA-A70F-8440-07D8-69A35DE5B45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342211" y="5913918"/>
                <a:ext cx="178776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9" name="Input penna 18">
                <a:extLst>
                  <a:ext uri="{FF2B5EF4-FFF2-40B4-BE49-F238E27FC236}">
                    <a16:creationId xmlns:a16="http://schemas.microsoft.com/office/drawing/2014/main" id="{025B53AC-B484-010A-43BB-8E48C0EEA342}"/>
                  </a:ext>
                </a:extLst>
              </p14:cNvPr>
              <p14:cNvContentPartPr/>
              <p14:nvPr/>
            </p14:nvContentPartPr>
            <p14:xfrm>
              <a:off x="5159491" y="6129918"/>
              <a:ext cx="1344240" cy="360"/>
            </p14:xfrm>
          </p:contentPart>
        </mc:Choice>
        <mc:Fallback xmlns="">
          <p:pic>
            <p:nvPicPr>
              <p:cNvPr id="19" name="Input penna 18">
                <a:extLst>
                  <a:ext uri="{FF2B5EF4-FFF2-40B4-BE49-F238E27FC236}">
                    <a16:creationId xmlns:a16="http://schemas.microsoft.com/office/drawing/2014/main" id="{025B53AC-B484-010A-43BB-8E48C0EEA342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105491" y="6021918"/>
                <a:ext cx="14518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1" name="Input penna 20">
                <a:extLst>
                  <a:ext uri="{FF2B5EF4-FFF2-40B4-BE49-F238E27FC236}">
                    <a16:creationId xmlns:a16="http://schemas.microsoft.com/office/drawing/2014/main" id="{CF9F5D09-5F2F-77D4-3927-D3D36AB201AB}"/>
                  </a:ext>
                </a:extLst>
              </p14:cNvPr>
              <p14:cNvContentPartPr/>
              <p14:nvPr/>
            </p14:nvContentPartPr>
            <p14:xfrm>
              <a:off x="3349411" y="6419358"/>
              <a:ext cx="3107880" cy="720"/>
            </p14:xfrm>
          </p:contentPart>
        </mc:Choice>
        <mc:Fallback xmlns="">
          <p:pic>
            <p:nvPicPr>
              <p:cNvPr id="21" name="Input penna 20">
                <a:extLst>
                  <a:ext uri="{FF2B5EF4-FFF2-40B4-BE49-F238E27FC236}">
                    <a16:creationId xmlns:a16="http://schemas.microsoft.com/office/drawing/2014/main" id="{CF9F5D09-5F2F-77D4-3927-D3D36AB201AB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295411" y="6203358"/>
                <a:ext cx="321552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Input penna 21">
                <a:extLst>
                  <a:ext uri="{FF2B5EF4-FFF2-40B4-BE49-F238E27FC236}">
                    <a16:creationId xmlns:a16="http://schemas.microsoft.com/office/drawing/2014/main" id="{4F5DE19A-6A38-8592-E70F-694869087D27}"/>
                  </a:ext>
                </a:extLst>
              </p14:cNvPr>
              <p14:cNvContentPartPr/>
              <p14:nvPr/>
            </p14:nvContentPartPr>
            <p14:xfrm>
              <a:off x="9265291" y="6129918"/>
              <a:ext cx="126720" cy="6120"/>
            </p14:xfrm>
          </p:contentPart>
        </mc:Choice>
        <mc:Fallback xmlns="">
          <p:pic>
            <p:nvPicPr>
              <p:cNvPr id="22" name="Input penna 21">
                <a:extLst>
                  <a:ext uri="{FF2B5EF4-FFF2-40B4-BE49-F238E27FC236}">
                    <a16:creationId xmlns:a16="http://schemas.microsoft.com/office/drawing/2014/main" id="{4F5DE19A-6A38-8592-E70F-694869087D27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9211291" y="6021918"/>
                <a:ext cx="234360" cy="22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3" name="Input penna 22">
                <a:extLst>
                  <a:ext uri="{FF2B5EF4-FFF2-40B4-BE49-F238E27FC236}">
                    <a16:creationId xmlns:a16="http://schemas.microsoft.com/office/drawing/2014/main" id="{FF80AEF5-EC20-3646-33AF-C10194495260}"/>
                  </a:ext>
                </a:extLst>
              </p14:cNvPr>
              <p14:cNvContentPartPr/>
              <p14:nvPr/>
            </p14:nvContentPartPr>
            <p14:xfrm>
              <a:off x="9209131" y="6421518"/>
              <a:ext cx="100080" cy="7560"/>
            </p14:xfrm>
          </p:contentPart>
        </mc:Choice>
        <mc:Fallback xmlns="">
          <p:pic>
            <p:nvPicPr>
              <p:cNvPr id="23" name="Input penna 22">
                <a:extLst>
                  <a:ext uri="{FF2B5EF4-FFF2-40B4-BE49-F238E27FC236}">
                    <a16:creationId xmlns:a16="http://schemas.microsoft.com/office/drawing/2014/main" id="{FF80AEF5-EC20-3646-33AF-C10194495260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155131" y="6313518"/>
                <a:ext cx="207720" cy="22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5" name="Input penna 24">
                <a:extLst>
                  <a:ext uri="{FF2B5EF4-FFF2-40B4-BE49-F238E27FC236}">
                    <a16:creationId xmlns:a16="http://schemas.microsoft.com/office/drawing/2014/main" id="{BF19C036-482F-9EAA-F240-15479C4F9608}"/>
                  </a:ext>
                </a:extLst>
              </p14:cNvPr>
              <p14:cNvContentPartPr/>
              <p14:nvPr/>
            </p14:nvContentPartPr>
            <p14:xfrm>
              <a:off x="7193851" y="2388438"/>
              <a:ext cx="746640" cy="360"/>
            </p14:xfrm>
          </p:contentPart>
        </mc:Choice>
        <mc:Fallback xmlns="">
          <p:pic>
            <p:nvPicPr>
              <p:cNvPr id="25" name="Input penna 24">
                <a:extLst>
                  <a:ext uri="{FF2B5EF4-FFF2-40B4-BE49-F238E27FC236}">
                    <a16:creationId xmlns:a16="http://schemas.microsoft.com/office/drawing/2014/main" id="{BF19C036-482F-9EAA-F240-15479C4F960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139851" y="2280438"/>
                <a:ext cx="85428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0781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FCA00-8A57-4901-BDBB-0636F5F01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13DDD-33A0-BEDE-51F0-D40B58529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/>
              <a:t>Tirocini e piani di studio</a:t>
            </a:r>
          </a:p>
          <a:p>
            <a:pPr marL="0" indent="0">
              <a:buNone/>
            </a:pPr>
            <a:endParaRPr lang="en-US" sz="2500" b="1" dirty="0"/>
          </a:p>
          <a:p>
            <a:r>
              <a:rPr lang="it-IT" sz="2500" dirty="0"/>
              <a:t>I crediti per tirocini fanno parte del gruppo "A scelta tra le seguenti attività formative (12 CFU)".</a:t>
            </a:r>
          </a:p>
          <a:p>
            <a:pPr marL="0" indent="0">
              <a:buNone/>
            </a:pPr>
            <a:endParaRPr lang="it-IT" sz="2500" dirty="0"/>
          </a:p>
          <a:p>
            <a:endParaRPr lang="it-IT" sz="2500" dirty="0"/>
          </a:p>
          <a:p>
            <a:pPr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0" indent="0">
              <a:buNone/>
            </a:pPr>
            <a:endParaRPr lang="en-US" sz="25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AF390D2-388E-4B46-C6D3-E5F1AAC45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271419"/>
              </p:ext>
            </p:extLst>
          </p:nvPr>
        </p:nvGraphicFramePr>
        <p:xfrm>
          <a:off x="642256" y="2242457"/>
          <a:ext cx="10482942" cy="4299858"/>
        </p:xfrm>
        <a:graphic>
          <a:graphicData uri="http://schemas.openxmlformats.org/drawingml/2006/table">
            <a:tbl>
              <a:tblPr/>
              <a:tblGrid>
                <a:gridCol w="4597790">
                  <a:extLst>
                    <a:ext uri="{9D8B030D-6E8A-4147-A177-3AD203B41FA5}">
                      <a16:colId xmlns:a16="http://schemas.microsoft.com/office/drawing/2014/main" val="3336574916"/>
                    </a:ext>
                  </a:extLst>
                </a:gridCol>
                <a:gridCol w="2942576">
                  <a:extLst>
                    <a:ext uri="{9D8B030D-6E8A-4147-A177-3AD203B41FA5}">
                      <a16:colId xmlns:a16="http://schemas.microsoft.com/office/drawing/2014/main" val="2047482944"/>
                    </a:ext>
                  </a:extLst>
                </a:gridCol>
                <a:gridCol w="2942576">
                  <a:extLst>
                    <a:ext uri="{9D8B030D-6E8A-4147-A177-3AD203B41FA5}">
                      <a16:colId xmlns:a16="http://schemas.microsoft.com/office/drawing/2014/main" val="3546062374"/>
                    </a:ext>
                  </a:extLst>
                </a:gridCol>
              </a:tblGrid>
              <a:tr h="96421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Opzione tirocinio</a:t>
                      </a:r>
                      <a:endParaRPr lang="it-IT" sz="1800" dirty="0">
                        <a:solidFill>
                          <a:srgbClr val="1F1F1F"/>
                        </a:solidFill>
                        <a:effectLst/>
                        <a:latin typeface="Gill Sans MT (Body)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Durata minima</a:t>
                      </a:r>
                      <a:endParaRPr lang="it-IT" sz="1800" dirty="0">
                        <a:solidFill>
                          <a:srgbClr val="1F1F1F"/>
                        </a:solidFill>
                        <a:effectLst/>
                        <a:latin typeface="Gill Sans MT (Body)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Crediti</a:t>
                      </a:r>
                      <a:endParaRPr lang="it-IT" sz="1800" dirty="0">
                        <a:solidFill>
                          <a:srgbClr val="1F1F1F"/>
                        </a:solidFill>
                        <a:effectLst/>
                        <a:latin typeface="Gill Sans MT (Body)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546065"/>
                  </a:ext>
                </a:extLst>
              </a:tr>
              <a:tr h="166782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Tirocinio</a:t>
                      </a:r>
                      <a:endParaRPr lang="it-IT" sz="1800" dirty="0">
                        <a:solidFill>
                          <a:srgbClr val="1F1F1F"/>
                        </a:solidFill>
                        <a:effectLst/>
                        <a:latin typeface="Gill Sans MT (Body)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150 ore</a:t>
                      </a:r>
                      <a:r>
                        <a:rPr lang="it-IT" sz="1800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 (circa 2 mesi part-time)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6 CFU</a:t>
                      </a:r>
                      <a:r>
                        <a:rPr lang="it-IT" sz="1800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 (in combinazione con crediti di lingua o laboratori fino al raggiungimento di 12 CFU)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781965"/>
                  </a:ext>
                </a:extLst>
              </a:tr>
              <a:tr h="166782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Tirocinio esteso</a:t>
                      </a:r>
                      <a:endParaRPr lang="it-IT" sz="1800" dirty="0">
                        <a:solidFill>
                          <a:srgbClr val="1F1F1F"/>
                        </a:solidFill>
                        <a:effectLst/>
                        <a:latin typeface="Gill Sans MT (Body)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Non inferiore a 3 mesi</a:t>
                      </a:r>
                      <a:endParaRPr lang="it-IT" sz="1800" dirty="0">
                        <a:solidFill>
                          <a:srgbClr val="1F1F1F"/>
                        </a:solidFill>
                        <a:effectLst/>
                        <a:latin typeface="Gill Sans MT (Body)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800" b="1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12 CFU</a:t>
                      </a:r>
                      <a:r>
                        <a:rPr lang="it-IT" sz="1800" dirty="0">
                          <a:solidFill>
                            <a:srgbClr val="1F1F1F"/>
                          </a:solidFill>
                          <a:effectLst/>
                          <a:latin typeface="Gill Sans MT (Body)"/>
                        </a:rPr>
                        <a:t> (esaurisce lo slot di crediti)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181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46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E5C86-AC7A-A3AB-15CB-5587A17BF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8985" y="3048000"/>
            <a:ext cx="4474029" cy="14804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/>
              <a:t>Tirocinio</a:t>
            </a:r>
            <a:r>
              <a:rPr lang="en-US" sz="3200" b="1" dirty="0"/>
              <a:t> da 6 CFU</a:t>
            </a:r>
          </a:p>
          <a:p>
            <a:pPr marL="0" indent="0">
              <a:buNone/>
            </a:pPr>
            <a:endParaRPr lang="en-US" sz="3200" b="1" dirty="0"/>
          </a:p>
          <a:p>
            <a:endParaRPr lang="it-IT" sz="25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09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B42E9-8D33-AC5C-4F46-EF3B48743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FE811-0D73-6465-B239-B4F117430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/>
              <a:t>Tirocinio</a:t>
            </a:r>
            <a:r>
              <a:rPr lang="en-US" sz="3200" b="1" dirty="0"/>
              <a:t> da 6 CFU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it-IT" sz="2500" dirty="0"/>
              <a:t>Esperienza formativa guidata e supervisionata (dal tutor universitario ed dal tutor aziendale) presso: aziende, enti pubblici/privati, cooperative, associazioni, centri di ricerca…</a:t>
            </a:r>
          </a:p>
          <a:p>
            <a:endParaRPr lang="it-IT" sz="2500" dirty="0"/>
          </a:p>
          <a:p>
            <a:r>
              <a:rPr lang="it-IT" sz="2500" dirty="0"/>
              <a:t>Durata minima: 150 ore (≈ 2 mesi part-time)</a:t>
            </a:r>
          </a:p>
          <a:p>
            <a:endParaRPr lang="it-IT" sz="25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8646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0AF8B-8F04-6F23-1F03-062EA48F0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FB994-3F65-1C35-A6EF-202059940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/>
              <a:t>Ricerca</a:t>
            </a:r>
            <a:r>
              <a:rPr lang="en-US" sz="3200" b="1" dirty="0"/>
              <a:t> del </a:t>
            </a:r>
            <a:r>
              <a:rPr lang="en-US" sz="3200" b="1" dirty="0" err="1"/>
              <a:t>tirocinio</a:t>
            </a:r>
            <a:endParaRPr lang="en-US" sz="3200" b="1" dirty="0"/>
          </a:p>
          <a:p>
            <a:pPr marL="0" indent="0">
              <a:buNone/>
            </a:pPr>
            <a:endParaRPr lang="en-US" sz="2500" dirty="0"/>
          </a:p>
          <a:p>
            <a:r>
              <a:rPr lang="it-IT" sz="2500" dirty="0"/>
              <a:t>Ricerca autonoma tramite il </a:t>
            </a:r>
            <a:r>
              <a:rPr lang="it-IT" sz="2500" dirty="0">
                <a:hlinkClick r:id="rId3"/>
              </a:rPr>
              <a:t>Servizio </a:t>
            </a:r>
            <a:r>
              <a:rPr lang="it-IT" sz="2500" dirty="0" err="1">
                <a:hlinkClick r:id="rId3"/>
              </a:rPr>
              <a:t>St@ge</a:t>
            </a:r>
            <a:r>
              <a:rPr lang="it-IT" sz="2500" dirty="0">
                <a:hlinkClick r:id="rId3"/>
              </a:rPr>
              <a:t> online di Ateneo</a:t>
            </a:r>
            <a:endParaRPr lang="it-IT" sz="2500" dirty="0"/>
          </a:p>
          <a:p>
            <a:pPr marL="0" indent="0">
              <a:buNone/>
            </a:pPr>
            <a:r>
              <a:rPr lang="it-IT" sz="2500" dirty="0"/>
              <a:t>→ Individuare le opportunità coerenti con il proprio percorso</a:t>
            </a:r>
          </a:p>
          <a:p>
            <a:endParaRPr lang="it-IT" sz="2500" dirty="0"/>
          </a:p>
          <a:p>
            <a:r>
              <a:rPr lang="it-IT" sz="2500" dirty="0"/>
              <a:t>Possibilità di</a:t>
            </a:r>
          </a:p>
          <a:p>
            <a:pPr marL="0" indent="0">
              <a:buNone/>
            </a:pPr>
            <a:r>
              <a:rPr lang="it-IT" sz="2500" dirty="0"/>
              <a:t>→ Aderire a offerte attive</a:t>
            </a:r>
          </a:p>
          <a:p>
            <a:pPr marL="0" indent="0">
              <a:buNone/>
            </a:pPr>
            <a:r>
              <a:rPr lang="it-IT" sz="2500" dirty="0"/>
              <a:t>→ Proporsi a enti/aziende già convenzionati</a:t>
            </a:r>
          </a:p>
          <a:p>
            <a:pPr marL="0" indent="0">
              <a:buNone/>
            </a:pPr>
            <a:endParaRPr lang="it-IT" sz="2500" b="1" dirty="0"/>
          </a:p>
          <a:p>
            <a:r>
              <a:rPr lang="it-IT" sz="2500" dirty="0"/>
              <a:t>Contatti con enti/aziende a cura della studentessa o dello studente</a:t>
            </a:r>
          </a:p>
          <a:p>
            <a:pPr marL="0" indent="0">
              <a:buNone/>
            </a:pPr>
            <a:r>
              <a:rPr lang="it-IT" sz="2500" dirty="0"/>
              <a:t>→ Concordare: modalità, durata, frequenza</a:t>
            </a:r>
            <a:endParaRPr lang="it-IT" sz="2500" b="1" dirty="0"/>
          </a:p>
          <a:p>
            <a:pPr marL="0" indent="0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62088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9DD2C-2283-D099-B537-22BAC7B84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C1248-A364-D37D-64D1-F89BCF987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Enti/</a:t>
            </a:r>
            <a:r>
              <a:rPr lang="en-US" sz="3200" b="1" dirty="0" err="1"/>
              <a:t>aziende</a:t>
            </a:r>
            <a:r>
              <a:rPr lang="en-US" sz="3200" b="1" dirty="0"/>
              <a:t> con </a:t>
            </a:r>
            <a:r>
              <a:rPr lang="en-US" sz="3200" b="1" dirty="0" err="1"/>
              <a:t>convenzione</a:t>
            </a:r>
            <a:r>
              <a:rPr lang="en-US" sz="3200" b="1" dirty="0"/>
              <a:t> PIM</a:t>
            </a:r>
          </a:p>
          <a:p>
            <a:pPr marL="0" indent="0">
              <a:buNone/>
            </a:pPr>
            <a:endParaRPr lang="en-US" sz="25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087D669-75B7-866C-E2CB-110DFAEC79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5978439"/>
              </p:ext>
            </p:extLst>
          </p:nvPr>
        </p:nvGraphicFramePr>
        <p:xfrm>
          <a:off x="119607" y="620485"/>
          <a:ext cx="11952786" cy="6106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882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0F9B1-0CF3-C77E-CDAE-95B35D9A4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D07BF-34CD-D237-644A-2B2C838E2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/>
              <a:t>Attivazione</a:t>
            </a:r>
            <a:r>
              <a:rPr lang="en-US" sz="3200" b="1" dirty="0"/>
              <a:t> di </a:t>
            </a:r>
            <a:r>
              <a:rPr lang="en-US" sz="3200" b="1" dirty="0" err="1"/>
              <a:t>una</a:t>
            </a:r>
            <a:r>
              <a:rPr lang="en-US" sz="3200" b="1" dirty="0"/>
              <a:t> </a:t>
            </a:r>
            <a:r>
              <a:rPr lang="en-US" sz="3200" b="1" dirty="0" err="1"/>
              <a:t>nuova</a:t>
            </a:r>
            <a:r>
              <a:rPr lang="en-US" sz="3200" b="1" dirty="0"/>
              <a:t> </a:t>
            </a:r>
            <a:r>
              <a:rPr lang="en-US" sz="3200" b="1" dirty="0" err="1"/>
              <a:t>convenzione</a:t>
            </a:r>
            <a:endParaRPr lang="en-US" sz="3200" b="1" dirty="0"/>
          </a:p>
          <a:p>
            <a:pPr marL="0" indent="0">
              <a:buNone/>
            </a:pPr>
            <a:endParaRPr lang="en-US" sz="2500" dirty="0"/>
          </a:p>
          <a:p>
            <a:r>
              <a:rPr lang="it-IT" sz="2500" dirty="0"/>
              <a:t>Se l’azienda/ente non è ancora convenzionato, è necessario attivare una nuova convenzione</a:t>
            </a:r>
          </a:p>
          <a:p>
            <a:pPr marL="0" indent="0">
              <a:buNone/>
            </a:pPr>
            <a:r>
              <a:rPr lang="it-IT" sz="2500" dirty="0"/>
              <a:t>→ Iniziativa a cura della studentessa o dello studente</a:t>
            </a:r>
          </a:p>
          <a:p>
            <a:pPr marL="0" indent="0">
              <a:buNone/>
            </a:pPr>
            <a:r>
              <a:rPr lang="it-IT" sz="2500" dirty="0"/>
              <a:t>→ Tempi di attivazione: entro 30 giorni lavorativi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59884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81787-705A-9793-4B2E-C5EBF1C9A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F135C-2986-24E7-5FC3-DA1FD351B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2393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 err="1"/>
              <a:t>Attivazione</a:t>
            </a:r>
            <a:r>
              <a:rPr lang="en-US" sz="3200" b="1" dirty="0"/>
              <a:t> del </a:t>
            </a:r>
            <a:r>
              <a:rPr lang="en-US" sz="3200" b="1" dirty="0" err="1"/>
              <a:t>tirocinio</a:t>
            </a:r>
            <a:endParaRPr lang="en-US" sz="3200" b="1" dirty="0"/>
          </a:p>
          <a:p>
            <a:pPr marL="0" indent="0">
              <a:buNone/>
            </a:pPr>
            <a:endParaRPr lang="en-US" sz="2500" dirty="0"/>
          </a:p>
          <a:p>
            <a:pPr marL="457200" indent="-457200">
              <a:buAutoNum type="arabicPeriod"/>
            </a:pPr>
            <a:r>
              <a:rPr lang="it-IT" sz="2500" dirty="0"/>
              <a:t>Compilazione del progetto formativo in accordo con l’azienda ospitante</a:t>
            </a:r>
          </a:p>
          <a:p>
            <a:pPr marL="0" indent="0">
              <a:buNone/>
            </a:pPr>
            <a:r>
              <a:rPr lang="it-IT" sz="2400" dirty="0"/>
              <a:t>→ </a:t>
            </a:r>
            <a:r>
              <a:rPr lang="it-IT" sz="2500" dirty="0"/>
              <a:t>Deve essere firmato dal Rappresentante legale e Tutor aziendale (parte aziendale) + Tutor universitario e Presidente del </a:t>
            </a:r>
            <a:r>
              <a:rPr lang="it-IT" sz="2500" dirty="0" err="1"/>
              <a:t>CdL</a:t>
            </a:r>
            <a:r>
              <a:rPr lang="it-IT" sz="2500" dirty="0"/>
              <a:t> (parte universitaria)</a:t>
            </a:r>
          </a:p>
          <a:p>
            <a:pPr marL="0" indent="0">
              <a:buNone/>
            </a:pPr>
            <a:endParaRPr lang="it-IT" sz="2500" dirty="0"/>
          </a:p>
          <a:p>
            <a:pPr marL="457200" indent="-457200">
              <a:buFont typeface="+mj-lt"/>
              <a:buAutoNum type="arabicPeriod" startAt="2"/>
            </a:pPr>
            <a:r>
              <a:rPr lang="it-IT" sz="2500" dirty="0"/>
              <a:t> Abilitazione alla compilazione online</a:t>
            </a:r>
          </a:p>
          <a:p>
            <a:pPr marL="0" indent="0">
              <a:buNone/>
            </a:pPr>
            <a:r>
              <a:rPr lang="it-IT" sz="2800" dirty="0"/>
              <a:t>→ </a:t>
            </a:r>
            <a:r>
              <a:rPr lang="it-IT" sz="2500" dirty="0"/>
              <a:t>Se si aderisce a un’offerta attiva si è già abilitati/e</a:t>
            </a:r>
          </a:p>
          <a:p>
            <a:pPr marL="0" indent="0">
              <a:buNone/>
            </a:pPr>
            <a:r>
              <a:rPr lang="it-IT" sz="2400" dirty="0"/>
              <a:t>→ </a:t>
            </a:r>
            <a:r>
              <a:rPr lang="it-IT" sz="2500" dirty="0"/>
              <a:t>Altrimenti scrivere a </a:t>
            </a:r>
            <a:r>
              <a:rPr lang="it-IT" sz="2500" dirty="0">
                <a:hlinkClick r:id="rId3"/>
              </a:rPr>
              <a:t>tirocinio.scpol@unifi.it</a:t>
            </a:r>
            <a:endParaRPr lang="it-IT" sz="2500" dirty="0"/>
          </a:p>
          <a:p>
            <a:pPr marL="0" indent="0">
              <a:buNone/>
            </a:pPr>
            <a:endParaRPr lang="it-IT" sz="2500" dirty="0"/>
          </a:p>
          <a:p>
            <a:pPr marL="457200" indent="-457200">
              <a:buFont typeface="+mj-lt"/>
              <a:buAutoNum type="arabicPeriod" startAt="3"/>
            </a:pPr>
            <a:r>
              <a:rPr lang="it-IT" sz="2500" dirty="0"/>
              <a:t>Consegna del progetto almeno 5gg prima della data di inizio del tirocinio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07309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0</TotalTime>
  <Words>875</Words>
  <Application>Microsoft Office PowerPoint</Application>
  <PresentationFormat>Widescreen</PresentationFormat>
  <Paragraphs>141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Gill Sans MT</vt:lpstr>
      <vt:lpstr>Gill Sans MT (Body)</vt:lpstr>
      <vt:lpstr>Parcel</vt:lpstr>
      <vt:lpstr>PIM E IL MONDO DEL LAVORO:  Aspetti organizzativi e procedurali dei tirocini</vt:lpstr>
      <vt:lpstr>I tirocini nel piano di studio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 di Welfare</dc:title>
  <dc:creator>Andrea Terlizzi</dc:creator>
  <cp:lastModifiedBy>Andrea Terlizzi</cp:lastModifiedBy>
  <cp:revision>10</cp:revision>
  <cp:lastPrinted>2024-05-02T12:53:02Z</cp:lastPrinted>
  <dcterms:created xsi:type="dcterms:W3CDTF">2023-09-25T08:14:22Z</dcterms:created>
  <dcterms:modified xsi:type="dcterms:W3CDTF">2025-11-24T11:24:18Z</dcterms:modified>
</cp:coreProperties>
</file>